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59"/>
  </p:notesMasterIdLst>
  <p:handoutMasterIdLst>
    <p:handoutMasterId r:id="rId60"/>
  </p:handoutMasterIdLst>
  <p:sldIdLst>
    <p:sldId id="1334" r:id="rId2"/>
    <p:sldId id="3412" r:id="rId3"/>
    <p:sldId id="3413" r:id="rId4"/>
    <p:sldId id="3400" r:id="rId5"/>
    <p:sldId id="3411" r:id="rId6"/>
    <p:sldId id="3419" r:id="rId7"/>
    <p:sldId id="676" r:id="rId8"/>
    <p:sldId id="3422" r:id="rId9"/>
    <p:sldId id="677" r:id="rId10"/>
    <p:sldId id="678" r:id="rId11"/>
    <p:sldId id="3423" r:id="rId12"/>
    <p:sldId id="3432" r:id="rId13"/>
    <p:sldId id="3433" r:id="rId14"/>
    <p:sldId id="675" r:id="rId15"/>
    <p:sldId id="3424" r:id="rId16"/>
    <p:sldId id="3425" r:id="rId17"/>
    <p:sldId id="3415" r:id="rId18"/>
    <p:sldId id="3427" r:id="rId19"/>
    <p:sldId id="3410" r:id="rId20"/>
    <p:sldId id="3429" r:id="rId21"/>
    <p:sldId id="3418" r:id="rId22"/>
    <p:sldId id="3417" r:id="rId23"/>
    <p:sldId id="3403" r:id="rId24"/>
    <p:sldId id="3404" r:id="rId25"/>
    <p:sldId id="3405" r:id="rId26"/>
    <p:sldId id="3430" r:id="rId27"/>
    <p:sldId id="3431" r:id="rId28"/>
    <p:sldId id="645" r:id="rId29"/>
    <p:sldId id="646" r:id="rId30"/>
    <p:sldId id="3407" r:id="rId31"/>
    <p:sldId id="3416" r:id="rId32"/>
    <p:sldId id="3408" r:id="rId33"/>
    <p:sldId id="3414" r:id="rId34"/>
    <p:sldId id="3434" r:id="rId35"/>
    <p:sldId id="683" r:id="rId36"/>
    <p:sldId id="3438" r:id="rId37"/>
    <p:sldId id="3437" r:id="rId38"/>
    <p:sldId id="693" r:id="rId39"/>
    <p:sldId id="694" r:id="rId40"/>
    <p:sldId id="695" r:id="rId41"/>
    <p:sldId id="687" r:id="rId42"/>
    <p:sldId id="659" r:id="rId43"/>
    <p:sldId id="3436" r:id="rId44"/>
    <p:sldId id="1351" r:id="rId45"/>
    <p:sldId id="3368" r:id="rId46"/>
    <p:sldId id="420" r:id="rId47"/>
    <p:sldId id="3376" r:id="rId48"/>
    <p:sldId id="3435" r:id="rId49"/>
    <p:sldId id="2994" r:id="rId50"/>
    <p:sldId id="3439" r:id="rId51"/>
    <p:sldId id="647" r:id="rId52"/>
    <p:sldId id="699" r:id="rId53"/>
    <p:sldId id="648" r:id="rId54"/>
    <p:sldId id="649" r:id="rId55"/>
    <p:sldId id="650" r:id="rId56"/>
    <p:sldId id="652" r:id="rId57"/>
    <p:sldId id="662" r:id="rId58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24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1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040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For fun: identification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000" y="800100"/>
            <a:ext cx="8077200" cy="6057900"/>
          </a:xfrm>
          <a:noFill/>
        </p:spPr>
      </p:pic>
      <p:sp>
        <p:nvSpPr>
          <p:cNvPr id="33798" name="Oval 7">
            <a:extLst>
              <a:ext uri="{FF2B5EF4-FFF2-40B4-BE49-F238E27FC236}">
                <a16:creationId xmlns:a16="http://schemas.microsoft.com/office/drawing/2014/main" id="{246DEE68-9E53-7643-BC71-58264012E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38600"/>
            <a:ext cx="381000" cy="3810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799" name="Oval 8">
            <a:extLst>
              <a:ext uri="{FF2B5EF4-FFF2-40B4-BE49-F238E27FC236}">
                <a16:creationId xmlns:a16="http://schemas.microsoft.com/office/drawing/2014/main" id="{729E09BF-A570-8C45-AA86-6C0A1B328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791200"/>
            <a:ext cx="304800" cy="3048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0" name="Oval 9">
            <a:extLst>
              <a:ext uri="{FF2B5EF4-FFF2-40B4-BE49-F238E27FC236}">
                <a16:creationId xmlns:a16="http://schemas.microsoft.com/office/drawing/2014/main" id="{6C0232F2-3BB1-5D40-9770-94D5F0335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105400"/>
            <a:ext cx="304800" cy="3048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1" name="Oval 10">
            <a:extLst>
              <a:ext uri="{FF2B5EF4-FFF2-40B4-BE49-F238E27FC236}">
                <a16:creationId xmlns:a16="http://schemas.microsoft.com/office/drawing/2014/main" id="{1B02CCC6-3D8F-F348-A846-3F082E9F1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581400"/>
            <a:ext cx="304800" cy="304800"/>
          </a:xfrm>
          <a:prstGeom prst="ellipse">
            <a:avLst/>
          </a:prstGeom>
          <a:noFill/>
          <a:ln w="31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2" name="Text Box 11">
            <a:extLst>
              <a:ext uri="{FF2B5EF4-FFF2-40B4-BE49-F238E27FC236}">
                <a16:creationId xmlns:a16="http://schemas.microsoft.com/office/drawing/2014/main" id="{F3D6D9B4-4495-594E-AE9A-1A8C2CE18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3108325"/>
            <a:ext cx="1768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Highest density</a:t>
            </a:r>
          </a:p>
        </p:txBody>
      </p:sp>
      <p:sp>
        <p:nvSpPr>
          <p:cNvPr id="33803" name="Text Box 12">
            <a:extLst>
              <a:ext uri="{FF2B5EF4-FFF2-40B4-BE49-F238E27FC236}">
                <a16:creationId xmlns:a16="http://schemas.microsoft.com/office/drawing/2014/main" id="{FA883493-92F9-664D-9B87-54FB2B523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495800"/>
            <a:ext cx="164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lowest density</a:t>
            </a:r>
          </a:p>
        </p:txBody>
      </p:sp>
      <p:sp>
        <p:nvSpPr>
          <p:cNvPr id="33804" name="Line 13">
            <a:extLst>
              <a:ext uri="{FF2B5EF4-FFF2-40B4-BE49-F238E27FC236}">
                <a16:creationId xmlns:a16="http://schemas.microsoft.com/office/drawing/2014/main" id="{CA956E96-8343-7A47-AD5A-E27C0CCB0F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7800" y="1295400"/>
            <a:ext cx="6705600" cy="50292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6">
            <a:extLst>
              <a:ext uri="{FF2B5EF4-FFF2-40B4-BE49-F238E27FC236}">
                <a16:creationId xmlns:a16="http://schemas.microsoft.com/office/drawing/2014/main" id="{60247D4D-7B5A-A34C-9E0F-2BF6A7AC71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2362200"/>
            <a:ext cx="1752600" cy="12954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Line 17">
            <a:extLst>
              <a:ext uri="{FF2B5EF4-FFF2-40B4-BE49-F238E27FC236}">
                <a16:creationId xmlns:a16="http://schemas.microsoft.com/office/drawing/2014/main" id="{164FBE9E-A77A-6641-8F42-D159C25998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4267200"/>
            <a:ext cx="1752600" cy="1295400"/>
          </a:xfrm>
          <a:prstGeom prst="line">
            <a:avLst/>
          </a:prstGeom>
          <a:noFill/>
          <a:ln w="3175" cap="rnd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Text Box 18">
            <a:extLst>
              <a:ext uri="{FF2B5EF4-FFF2-40B4-BE49-F238E27FC236}">
                <a16:creationId xmlns:a16="http://schemas.microsoft.com/office/drawing/2014/main" id="{75C600AA-6654-CC4C-9D4A-4B95A86CA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715000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Once we agree on the rules / axis-scales, outliers are better defined.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8732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71365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BE1-1E7A-E24F-AB5E-8960C935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68651C-064D-CE40-A67A-52A8E24D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92" y="2364828"/>
            <a:ext cx="8230957" cy="2376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86AD-A7A7-6241-8809-8974D84F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E5F7-3D25-CD47-80BD-A864D9A7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4D71-7FD5-3F4D-AB73-1E2A43CF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99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9C67-550A-4144-9A30-035578B5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DE989-89D5-4541-8C3A-B6AFED55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86" y="2280744"/>
            <a:ext cx="8342267" cy="2693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3495-E49F-DB4F-AADE-A964D43E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5FF7-7C3E-AF4B-9779-2F800BB2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EDE0D-8938-074C-8031-72E7C227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99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28A7-C5CE-8A42-BCD5-0A579261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6BDE426-DAC0-9E4E-A229-CB116BC1C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451100"/>
            <a:ext cx="7493000" cy="2641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E37B-4B32-EB48-9557-DA84FDF9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3D51B-5605-9448-B380-F7059D51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578B-AD69-5C4C-9B9C-6703CD53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710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28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…which means there will always be better data mining tools/models/patterns to be discovered</a:t>
            </a: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-&gt; job security </a:t>
            </a: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2526-8074-8844-AFFA-D0A999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ABD0D0A-D125-6A4C-9BA9-CF9C5872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19" y="1447800"/>
            <a:ext cx="5767562" cy="4648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89EC7-29F3-9A44-AED1-5B7D4C9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EEC2-7764-9E4B-B723-D77E803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E4CE4-C844-B749-ACDE-555B0A8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712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80A-4AC0-E947-9E60-C651A93E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A46362B-79B6-BC45-B817-6D187BCD9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20168"/>
            <a:ext cx="7772400" cy="37034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406FC-1EBE-C643-896C-C61F4BA7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F08FC-69BA-A044-B568-2D5259DB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39F98-FAD7-F443-84E7-BAD1EDAD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437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35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36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Obviously, an art (‘undecidable’!)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Helps if we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Listen to domain experts and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Listen to the data (next)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25E4-289E-5248-A073-890327B2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60CF-E7F1-3340-83D6-39C80234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F4E3-0116-9D45-AE2A-332C7F38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C7E1-9998-584A-916E-3084BDD0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922F-708A-B046-B1F4-4C230600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390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15-826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Copyright (c) 2019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44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Recall: Problem #1</a:t>
            </a:r>
          </a:p>
        </p:txBody>
      </p:sp>
      <p:sp>
        <p:nvSpPr>
          <p:cNvPr id="239621" name="Text Box 3">
            <a:extLst>
              <a:ext uri="{FF2B5EF4-FFF2-40B4-BE49-F238E27FC236}">
                <a16:creationId xmlns:a16="http://schemas.microsoft.com/office/drawing/2014/main" id="{B7FB5AF7-ED8B-9B4D-9CD7-A63E708F0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334000"/>
            <a:ext cx="6400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/>
              <a:t>Given a time series {x</a:t>
            </a:r>
            <a:r>
              <a:rPr lang="en-US" altLang="en-US" baseline="-25000"/>
              <a:t>t</a:t>
            </a:r>
            <a:r>
              <a:rPr lang="en-US" altLang="en-US"/>
              <a:t>}, predict its future course, that is, x</a:t>
            </a:r>
            <a:r>
              <a:rPr lang="en-US" altLang="en-US" baseline="-25000"/>
              <a:t>t+1</a:t>
            </a:r>
            <a:r>
              <a:rPr lang="en-US" altLang="en-US"/>
              <a:t>, x</a:t>
            </a:r>
            <a:r>
              <a:rPr lang="en-US" altLang="en-US" baseline="-25000"/>
              <a:t>t+2</a:t>
            </a:r>
            <a:r>
              <a:rPr lang="en-US" altLang="en-US"/>
              <a:t>, ...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Date Placeholder 3">
            <a:extLst>
              <a:ext uri="{FF2B5EF4-FFF2-40B4-BE49-F238E27FC236}">
                <a16:creationId xmlns:a16="http://schemas.microsoft.com/office/drawing/2014/main" id="{3CF45025-82A2-0049-8F5D-8C477D257DC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1400"/>
              <a:t>15-826</a:t>
            </a:r>
          </a:p>
        </p:txBody>
      </p:sp>
      <p:sp>
        <p:nvSpPr>
          <p:cNvPr id="291842" name="Footer Placeholder 4">
            <a:extLst>
              <a:ext uri="{FF2B5EF4-FFF2-40B4-BE49-F238E27FC236}">
                <a16:creationId xmlns:a16="http://schemas.microsoft.com/office/drawing/2014/main" id="{6F2CC532-76C1-5848-BE14-B9F60E4C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Copyright (c) 2019 C. Faloutsos</a:t>
            </a:r>
          </a:p>
        </p:txBody>
      </p:sp>
      <p:sp>
        <p:nvSpPr>
          <p:cNvPr id="291843" name="Slide Number Placeholder 5">
            <a:extLst>
              <a:ext uri="{FF2B5EF4-FFF2-40B4-BE49-F238E27FC236}">
                <a16:creationId xmlns:a16="http://schemas.microsoft.com/office/drawing/2014/main" id="{A3315664-BA8C-3444-84E9-B34D4F27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224BE4E8-56D7-1B48-8F2A-F58091F4B0BD}" type="slidenum">
              <a:rPr lang="en-US" altLang="en-US" sz="1400"/>
              <a:pPr algn="r"/>
              <a:t>45</a:t>
            </a:fld>
            <a:endParaRPr lang="en-US" altLang="en-US" sz="1400"/>
          </a:p>
        </p:txBody>
      </p:sp>
      <p:sp>
        <p:nvSpPr>
          <p:cNvPr id="291844" name="Rectangle 2">
            <a:extLst>
              <a:ext uri="{FF2B5EF4-FFF2-40B4-BE49-F238E27FC236}">
                <a16:creationId xmlns:a16="http://schemas.microsoft.com/office/drawing/2014/main" id="{F6CC4476-335B-4A40-8A70-DA88FFAF36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to forecast?</a:t>
            </a:r>
          </a:p>
        </p:txBody>
      </p:sp>
      <p:sp>
        <p:nvSpPr>
          <p:cNvPr id="291845" name="Rectangle 3">
            <a:extLst>
              <a:ext uri="{FF2B5EF4-FFF2-40B4-BE49-F238E27FC236}">
                <a16:creationId xmlns:a16="http://schemas.microsoft.com/office/drawing/2014/main" id="{1C256558-0FDA-F84C-8E01-E2F80CB698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ARIMA -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but: linearity assumption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  <a:sym typeface="Wingdings" pitchFamily="2" charset="2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ANSWER: ‘Delayed Coordinate Embedding’ =  Lag Plots [Sauer94]</a:t>
            </a:r>
          </a:p>
        </p:txBody>
      </p:sp>
    </p:spTree>
    <p:extLst>
      <p:ext uri="{BB962C8B-B14F-4D97-AF65-F5344CB8AC3E}">
        <p14:creationId xmlns:p14="http://schemas.microsoft.com/office/powerpoint/2010/main" val="13092171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ARIMA pitfall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b="1" dirty="0">
                <a:solidFill>
                  <a:srgbClr val="800000"/>
                </a:solidFill>
              </a:rPr>
              <a:t>Example: logistic parabola</a:t>
            </a:r>
          </a:p>
          <a:p>
            <a:pPr marL="914400" lvl="2" indent="0">
              <a:buNone/>
            </a:pPr>
            <a:r>
              <a:rPr lang="en-US" altLang="ja-JP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15-826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 (c) 2019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46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171" y="4509199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823570" y="5955655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3154404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579" y="3968338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3154403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471162" y="4125695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467390" y="4646925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513715" y="3416403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77416" y="3954303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3871" y="1638300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ARIMA pitfall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b="1" dirty="0">
                <a:solidFill>
                  <a:srgbClr val="800000"/>
                </a:solidFill>
              </a:rPr>
              <a:t>Example: logistic parabola</a:t>
            </a:r>
          </a:p>
          <a:p>
            <a:pPr marL="914400" lvl="2" indent="0">
              <a:buNone/>
            </a:pPr>
            <a:r>
              <a:rPr lang="en-US" altLang="ja-JP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15-826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Copyright (c) 2019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3154404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579" y="3968338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3154403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471162" y="4125695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513715" y="3416403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3871" y="1638300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C69B8-2C81-9A47-90A4-8482AB4B7EA0}"/>
              </a:ext>
            </a:extLst>
          </p:cNvPr>
          <p:cNvSpPr txBox="1"/>
          <p:nvPr/>
        </p:nvSpPr>
        <p:spPr>
          <a:xfrm>
            <a:off x="62734" y="4024332"/>
            <a:ext cx="7172156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= SI virus prop.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~ Bass equation (market penetration)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Special case of </a:t>
            </a:r>
            <a:r>
              <a:rPr lang="en-US" b="1" dirty="0" err="1">
                <a:solidFill>
                  <a:srgbClr val="00B050"/>
                </a:solidFill>
              </a:rPr>
              <a:t>Lotka</a:t>
            </a:r>
            <a:r>
              <a:rPr lang="en-US" b="1" dirty="0">
                <a:solidFill>
                  <a:srgbClr val="00B050"/>
                </a:solidFill>
              </a:rPr>
              <a:t>-Volterra</a:t>
            </a:r>
          </a:p>
        </p:txBody>
      </p:sp>
    </p:spTree>
    <p:extLst>
      <p:ext uri="{BB962C8B-B14F-4D97-AF65-F5344CB8AC3E}">
        <p14:creationId xmlns:p14="http://schemas.microsoft.com/office/powerpoint/2010/main" val="208253647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25E4-289E-5248-A073-890327B2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60CF-E7F1-3340-83D6-39C80234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F4E3-0116-9D45-AE2A-332C7F38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C7E1-9998-584A-916E-3084BDD0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922F-708A-B046-B1F4-4C230600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4484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2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67188F4-7067-4F48-A890-F73D39B0F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064860" y="1518745"/>
            <a:ext cx="1259504" cy="94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759389" y="2721075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25E4-289E-5248-A073-890327B2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60CF-E7F1-3340-83D6-39C80234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F4E3-0116-9D45-AE2A-332C7F38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C7E1-9998-584A-916E-3084BDD0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922F-708A-B046-B1F4-4C230600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2395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56207635-2A29-AB4B-9A54-B9C62FD4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58371" name="Date Placeholder 3">
            <a:extLst>
              <a:ext uri="{FF2B5EF4-FFF2-40B4-BE49-F238E27FC236}">
                <a16:creationId xmlns:a16="http://schemas.microsoft.com/office/drawing/2014/main" id="{07706C02-D334-BD42-A781-6BD2168692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58372" name="Footer Placeholder 4">
            <a:extLst>
              <a:ext uri="{FF2B5EF4-FFF2-40B4-BE49-F238E27FC236}">
                <a16:creationId xmlns:a16="http://schemas.microsoft.com/office/drawing/2014/main" id="{8DB689D4-DDAD-BC40-9F27-82EA4A6B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58373" name="Slide Number Placeholder 5">
            <a:extLst>
              <a:ext uri="{FF2B5EF4-FFF2-40B4-BE49-F238E27FC236}">
                <a16:creationId xmlns:a16="http://schemas.microsoft.com/office/drawing/2014/main" id="{CBAE46B2-6496-2544-AC9A-E8A2EC77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654265D-EFA8-9747-A815-8E2C33940DBF}" type="slidenum">
              <a:rPr lang="en-US" altLang="en-US" sz="1400" u="none"/>
              <a:pPr/>
              <a:t>51</a:t>
            </a:fld>
            <a:endParaRPr lang="en-US" altLang="en-US" sz="1400" u="none"/>
          </a:p>
        </p:txBody>
      </p:sp>
      <p:pic>
        <p:nvPicPr>
          <p:cNvPr id="58374" name="Picture 6" descr="metab1.png">
            <a:extLst>
              <a:ext uri="{FF2B5EF4-FFF2-40B4-BE49-F238E27FC236}">
                <a16:creationId xmlns:a16="http://schemas.microsoft.com/office/drawing/2014/main" id="{5BF651A7-4D90-D043-B1A9-403FF120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2066925"/>
            <a:ext cx="67024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Box 7">
            <a:extLst>
              <a:ext uri="{FF2B5EF4-FFF2-40B4-BE49-F238E27FC236}">
                <a16:creationId xmlns:a16="http://schemas.microsoft.com/office/drawing/2014/main" id="{FD9E189E-2DE0-E344-BCD6-DC14F4D09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3" y="6019800"/>
            <a:ext cx="203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Body weight</a:t>
            </a:r>
          </a:p>
        </p:txBody>
      </p:sp>
      <p:sp>
        <p:nvSpPr>
          <p:cNvPr id="58376" name="TextBox 8">
            <a:extLst>
              <a:ext uri="{FF2B5EF4-FFF2-40B4-BE49-F238E27FC236}">
                <a16:creationId xmlns:a16="http://schemas.microsoft.com/office/drawing/2014/main" id="{B50FE48A-03BF-DD4C-80F0-7D8348F40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8" y="1143000"/>
            <a:ext cx="18986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Response</a:t>
            </a:r>
          </a:p>
          <a:p>
            <a:r>
              <a:rPr lang="en-US" altLang="en-US" u="none"/>
              <a:t>to new drug</a:t>
            </a:r>
          </a:p>
        </p:txBody>
      </p:sp>
      <p:sp>
        <p:nvSpPr>
          <p:cNvPr id="58377" name="Rectangle 8">
            <a:extLst>
              <a:ext uri="{FF2B5EF4-FFF2-40B4-BE49-F238E27FC236}">
                <a16:creationId xmlns:a16="http://schemas.microsoft.com/office/drawing/2014/main" id="{11DA0429-2A76-FB46-8D51-50BC17CD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8674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8378" name="Rectangle 10">
            <a:extLst>
              <a:ext uri="{FF2B5EF4-FFF2-40B4-BE49-F238E27FC236}">
                <a16:creationId xmlns:a16="http://schemas.microsoft.com/office/drawing/2014/main" id="{C0EAA9DB-BE9B-6A46-9480-4E26DA2A9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B841BDF8-CBD0-0A4A-B969-A1182EA4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59395" name="Date Placeholder 3">
            <a:extLst>
              <a:ext uri="{FF2B5EF4-FFF2-40B4-BE49-F238E27FC236}">
                <a16:creationId xmlns:a16="http://schemas.microsoft.com/office/drawing/2014/main" id="{C09A4223-7D6D-7543-9CB2-E4234389B63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59396" name="Footer Placeholder 4">
            <a:extLst>
              <a:ext uri="{FF2B5EF4-FFF2-40B4-BE49-F238E27FC236}">
                <a16:creationId xmlns:a16="http://schemas.microsoft.com/office/drawing/2014/main" id="{C2B4DAD2-6FFB-294A-BBBA-8935796C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59397" name="Slide Number Placeholder 5">
            <a:extLst>
              <a:ext uri="{FF2B5EF4-FFF2-40B4-BE49-F238E27FC236}">
                <a16:creationId xmlns:a16="http://schemas.microsoft.com/office/drawing/2014/main" id="{32F025C7-F7AD-F042-9D54-270D16BE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435E727-00FC-9441-AC2B-43644227BAB8}" type="slidenum">
              <a:rPr lang="en-US" altLang="en-US" sz="1400" u="none"/>
              <a:pPr/>
              <a:t>52</a:t>
            </a:fld>
            <a:endParaRPr lang="en-US" altLang="en-US" sz="1400" u="none"/>
          </a:p>
        </p:txBody>
      </p:sp>
      <p:pic>
        <p:nvPicPr>
          <p:cNvPr id="59398" name="Picture 6" descr="metab1.png">
            <a:extLst>
              <a:ext uri="{FF2B5EF4-FFF2-40B4-BE49-F238E27FC236}">
                <a16:creationId xmlns:a16="http://schemas.microsoft.com/office/drawing/2014/main" id="{A0AB1960-FC4B-4A44-B65B-1942D09D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2066925"/>
            <a:ext cx="67024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Box 7">
            <a:extLst>
              <a:ext uri="{FF2B5EF4-FFF2-40B4-BE49-F238E27FC236}">
                <a16:creationId xmlns:a16="http://schemas.microsoft.com/office/drawing/2014/main" id="{14A7C604-AB34-894D-A710-FB8BD0E3D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59400" name="TextBox 8">
            <a:extLst>
              <a:ext uri="{FF2B5EF4-FFF2-40B4-BE49-F238E27FC236}">
                <a16:creationId xmlns:a16="http://schemas.microsoft.com/office/drawing/2014/main" id="{459A73A6-32DB-F248-A892-11FFF807A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sp>
        <p:nvSpPr>
          <p:cNvPr id="59401" name="Rectangle 8">
            <a:extLst>
              <a:ext uri="{FF2B5EF4-FFF2-40B4-BE49-F238E27FC236}">
                <a16:creationId xmlns:a16="http://schemas.microsoft.com/office/drawing/2014/main" id="{E65D611F-44A4-3443-AEB6-AA121FF1B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8674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2" name="Rectangle 10">
            <a:extLst>
              <a:ext uri="{FF2B5EF4-FFF2-40B4-BE49-F238E27FC236}">
                <a16:creationId xmlns:a16="http://schemas.microsoft.com/office/drawing/2014/main" id="{BC6540F0-74E3-B24C-B5B6-9991DC1F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8A877E0E-518A-4C47-A059-58DA7819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0419" name="Date Placeholder 3">
            <a:extLst>
              <a:ext uri="{FF2B5EF4-FFF2-40B4-BE49-F238E27FC236}">
                <a16:creationId xmlns:a16="http://schemas.microsoft.com/office/drawing/2014/main" id="{E012126E-C1BE-424D-92F1-5619AE1BE1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60420" name="Footer Placeholder 4">
            <a:extLst>
              <a:ext uri="{FF2B5EF4-FFF2-40B4-BE49-F238E27FC236}">
                <a16:creationId xmlns:a16="http://schemas.microsoft.com/office/drawing/2014/main" id="{993FAB67-DC6C-BD46-872D-7C7BEEAD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60421" name="Slide Number Placeholder 5">
            <a:extLst>
              <a:ext uri="{FF2B5EF4-FFF2-40B4-BE49-F238E27FC236}">
                <a16:creationId xmlns:a16="http://schemas.microsoft.com/office/drawing/2014/main" id="{7FD39899-2E79-604F-94CD-9AE3D6BE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DC13A4-9407-7649-8326-8A8C64786297}" type="slidenum">
              <a:rPr lang="en-US" altLang="en-US" sz="1400" u="none"/>
              <a:pPr/>
              <a:t>53</a:t>
            </a:fld>
            <a:endParaRPr lang="en-US" altLang="en-US" sz="1400" u="none"/>
          </a:p>
        </p:txBody>
      </p:sp>
      <p:pic>
        <p:nvPicPr>
          <p:cNvPr id="60422" name="Picture 7" descr="metab2.png">
            <a:extLst>
              <a:ext uri="{FF2B5EF4-FFF2-40B4-BE49-F238E27FC236}">
                <a16:creationId xmlns:a16="http://schemas.microsoft.com/office/drawing/2014/main" id="{AE651202-3D93-464A-9252-52078DB92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057400"/>
            <a:ext cx="65468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8">
            <a:extLst>
              <a:ext uri="{FF2B5EF4-FFF2-40B4-BE49-F238E27FC236}">
                <a16:creationId xmlns:a16="http://schemas.microsoft.com/office/drawing/2014/main" id="{72B02322-1DF4-D640-BF58-691B8DC15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60424" name="TextBox 9">
            <a:extLst>
              <a:ext uri="{FF2B5EF4-FFF2-40B4-BE49-F238E27FC236}">
                <a16:creationId xmlns:a16="http://schemas.microsoft.com/office/drawing/2014/main" id="{35F3C2B0-169B-E24B-8FB3-7CF5090E7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sp>
        <p:nvSpPr>
          <p:cNvPr id="60425" name="Rectangle 8">
            <a:extLst>
              <a:ext uri="{FF2B5EF4-FFF2-40B4-BE49-F238E27FC236}">
                <a16:creationId xmlns:a16="http://schemas.microsoft.com/office/drawing/2014/main" id="{68A1250F-D4EB-0243-8DD1-94DB5890F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912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6" name="Rectangle 9">
            <a:extLst>
              <a:ext uri="{FF2B5EF4-FFF2-40B4-BE49-F238E27FC236}">
                <a16:creationId xmlns:a16="http://schemas.microsoft.com/office/drawing/2014/main" id="{1F524AA0-6922-E94F-9DFC-1011A92FB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8003FCDD-DC9E-A941-9556-EEF5A08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1443" name="Date Placeholder 3">
            <a:extLst>
              <a:ext uri="{FF2B5EF4-FFF2-40B4-BE49-F238E27FC236}">
                <a16:creationId xmlns:a16="http://schemas.microsoft.com/office/drawing/2014/main" id="{3D2B6E1C-360A-D440-9E08-1DB362577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61444" name="Footer Placeholder 4">
            <a:extLst>
              <a:ext uri="{FF2B5EF4-FFF2-40B4-BE49-F238E27FC236}">
                <a16:creationId xmlns:a16="http://schemas.microsoft.com/office/drawing/2014/main" id="{791F191D-1FC3-BE46-B9E8-3FE24DA6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61445" name="Slide Number Placeholder 5">
            <a:extLst>
              <a:ext uri="{FF2B5EF4-FFF2-40B4-BE49-F238E27FC236}">
                <a16:creationId xmlns:a16="http://schemas.microsoft.com/office/drawing/2014/main" id="{DBE488C9-09D1-E244-AC98-0C21B0F8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114447D-83BF-BC49-AD8B-451CDCB8BE5A}" type="slidenum">
              <a:rPr lang="en-US" altLang="en-US" sz="1400" u="none"/>
              <a:pPr/>
              <a:t>54</a:t>
            </a:fld>
            <a:endParaRPr lang="en-US" altLang="en-US" sz="1400" u="none"/>
          </a:p>
        </p:txBody>
      </p:sp>
      <p:pic>
        <p:nvPicPr>
          <p:cNvPr id="61446" name="Picture 7" descr="metab-ll.png">
            <a:extLst>
              <a:ext uri="{FF2B5EF4-FFF2-40B4-BE49-F238E27FC236}">
                <a16:creationId xmlns:a16="http://schemas.microsoft.com/office/drawing/2014/main" id="{F0BF521D-8094-3D49-80F8-7AF8B43B0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2057400"/>
            <a:ext cx="65944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Box 8">
            <a:extLst>
              <a:ext uri="{FF2B5EF4-FFF2-40B4-BE49-F238E27FC236}">
                <a16:creationId xmlns:a16="http://schemas.microsoft.com/office/drawing/2014/main" id="{84A0E899-3E37-2E47-9B72-0BEC73B30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61448" name="TextBox 9">
            <a:extLst>
              <a:ext uri="{FF2B5EF4-FFF2-40B4-BE49-F238E27FC236}">
                <a16:creationId xmlns:a16="http://schemas.microsoft.com/office/drawing/2014/main" id="{226E7CEA-21CB-FF49-A85C-197129109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sp>
        <p:nvSpPr>
          <p:cNvPr id="61449" name="Rectangle 8">
            <a:extLst>
              <a:ext uri="{FF2B5EF4-FFF2-40B4-BE49-F238E27FC236}">
                <a16:creationId xmlns:a16="http://schemas.microsoft.com/office/drawing/2014/main" id="{41377E1F-3FF7-AA46-858F-1CDA3432E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912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0" name="Rectangle 9">
            <a:extLst>
              <a:ext uri="{FF2B5EF4-FFF2-40B4-BE49-F238E27FC236}">
                <a16:creationId xmlns:a16="http://schemas.microsoft.com/office/drawing/2014/main" id="{B8EED3B9-A89D-274E-8777-795E327B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39EF1704-ACDC-6240-9C2F-290169F8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2467" name="Date Placeholder 3">
            <a:extLst>
              <a:ext uri="{FF2B5EF4-FFF2-40B4-BE49-F238E27FC236}">
                <a16:creationId xmlns:a16="http://schemas.microsoft.com/office/drawing/2014/main" id="{2B682493-4EDB-5F42-A510-58266DC8B68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62468" name="Footer Placeholder 4">
            <a:extLst>
              <a:ext uri="{FF2B5EF4-FFF2-40B4-BE49-F238E27FC236}">
                <a16:creationId xmlns:a16="http://schemas.microsoft.com/office/drawing/2014/main" id="{35921AC2-645D-C741-8742-6B17EEFF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62469" name="Slide Number Placeholder 5">
            <a:extLst>
              <a:ext uri="{FF2B5EF4-FFF2-40B4-BE49-F238E27FC236}">
                <a16:creationId xmlns:a16="http://schemas.microsoft.com/office/drawing/2014/main" id="{A95A3DAF-73A3-A341-8151-C75F97C1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B39A412-0C6C-944B-A3A3-EF2561F7119A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  <p:pic>
        <p:nvPicPr>
          <p:cNvPr id="62470" name="Picture 7" descr="metab-ll.png">
            <a:extLst>
              <a:ext uri="{FF2B5EF4-FFF2-40B4-BE49-F238E27FC236}">
                <a16:creationId xmlns:a16="http://schemas.microsoft.com/office/drawing/2014/main" id="{6506253D-DCD5-734D-B732-5638A4A39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2057400"/>
            <a:ext cx="65944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8">
            <a:extLst>
              <a:ext uri="{FF2B5EF4-FFF2-40B4-BE49-F238E27FC236}">
                <a16:creationId xmlns:a16="http://schemas.microsoft.com/office/drawing/2014/main" id="{D7831DA0-B9B3-AF44-94E5-43FA42E69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62472" name="TextBox 9">
            <a:extLst>
              <a:ext uri="{FF2B5EF4-FFF2-40B4-BE49-F238E27FC236}">
                <a16:creationId xmlns:a16="http://schemas.microsoft.com/office/drawing/2014/main" id="{76287081-1416-DD46-8596-215802ED6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grpSp>
        <p:nvGrpSpPr>
          <p:cNvPr id="62473" name="Group 15">
            <a:extLst>
              <a:ext uri="{FF2B5EF4-FFF2-40B4-BE49-F238E27FC236}">
                <a16:creationId xmlns:a16="http://schemas.microsoft.com/office/drawing/2014/main" id="{72C141B2-84A6-524C-A66C-E698DF279600}"/>
              </a:ext>
            </a:extLst>
          </p:cNvPr>
          <p:cNvGrpSpPr>
            <a:grpSpLocks/>
          </p:cNvGrpSpPr>
          <p:nvPr/>
        </p:nvGrpSpPr>
        <p:grpSpPr bwMode="auto">
          <a:xfrm>
            <a:off x="4462463" y="4265613"/>
            <a:ext cx="1785937" cy="763587"/>
            <a:chOff x="4114800" y="3581400"/>
            <a:chExt cx="1786500" cy="763588"/>
          </a:xfrm>
        </p:grpSpPr>
        <p:cxnSp>
          <p:nvCxnSpPr>
            <p:cNvPr id="62476" name="Straight Connector 16">
              <a:extLst>
                <a:ext uri="{FF2B5EF4-FFF2-40B4-BE49-F238E27FC236}">
                  <a16:creationId xmlns:a16="http://schemas.microsoft.com/office/drawing/2014/main" id="{472BEFD9-BDBD-2D43-8D0D-642FFB61E0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14800" y="3581400"/>
              <a:ext cx="1143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77" name="Straight Connector 17">
              <a:extLst>
                <a:ext uri="{FF2B5EF4-FFF2-40B4-BE49-F238E27FC236}">
                  <a16:creationId xmlns:a16="http://schemas.microsoft.com/office/drawing/2014/main" id="{B5DAABB8-57B3-F540-A624-A0BF43E572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14800" y="4343400"/>
              <a:ext cx="11430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478" name="TextBox 18">
              <a:extLst>
                <a:ext uri="{FF2B5EF4-FFF2-40B4-BE49-F238E27FC236}">
                  <a16:creationId xmlns:a16="http://schemas.microsoft.com/office/drawing/2014/main" id="{772A56C5-5B39-2C46-B20E-8A91794F8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43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u="none"/>
                <a:t>3/4</a:t>
              </a:r>
            </a:p>
          </p:txBody>
        </p:sp>
      </p:grpSp>
      <p:sp>
        <p:nvSpPr>
          <p:cNvPr id="62474" name="Rectangle 8">
            <a:extLst>
              <a:ext uri="{FF2B5EF4-FFF2-40B4-BE49-F238E27FC236}">
                <a16:creationId xmlns:a16="http://schemas.microsoft.com/office/drawing/2014/main" id="{42B07C78-D521-374D-94C5-3BB80990C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912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2475" name="Rectangle 9">
            <a:extLst>
              <a:ext uri="{FF2B5EF4-FFF2-40B4-BE49-F238E27FC236}">
                <a16:creationId xmlns:a16="http://schemas.microsoft.com/office/drawing/2014/main" id="{FDE5E848-C65D-364F-8534-12B464465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3">
            <a:extLst>
              <a:ext uri="{FF2B5EF4-FFF2-40B4-BE49-F238E27FC236}">
                <a16:creationId xmlns:a16="http://schemas.microsoft.com/office/drawing/2014/main" id="{B0858E38-FA25-304A-A9AC-D18424158F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63491" name="Footer Placeholder 4">
            <a:extLst>
              <a:ext uri="{FF2B5EF4-FFF2-40B4-BE49-F238E27FC236}">
                <a16:creationId xmlns:a16="http://schemas.microsoft.com/office/drawing/2014/main" id="{5E31D6D3-B449-4C44-A09C-D9A32B3A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AE21E5A0-90C6-0748-A1FE-6843693D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04842C8-BB41-3346-A8C7-805537554399}" type="slidenum">
              <a:rPr lang="en-US" altLang="en-US" sz="1400" u="none"/>
              <a:pPr/>
              <a:t>56</a:t>
            </a:fld>
            <a:endParaRPr lang="en-US" altLang="en-US" sz="1400" u="none"/>
          </a:p>
        </p:txBody>
      </p:sp>
      <p:pic>
        <p:nvPicPr>
          <p:cNvPr id="63493" name="Picture 12" descr="I10-83-metabolic.jpg">
            <a:extLst>
              <a:ext uri="{FF2B5EF4-FFF2-40B4-BE49-F238E27FC236}">
                <a16:creationId xmlns:a16="http://schemas.microsoft.com/office/drawing/2014/main" id="{2B980F3A-DC6B-C54B-AF5A-7CABA0F3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4025"/>
            <a:ext cx="7620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Box 9">
            <a:extLst>
              <a:ext uri="{FF2B5EF4-FFF2-40B4-BE49-F238E27FC236}">
                <a16:creationId xmlns:a16="http://schemas.microsoft.com/office/drawing/2014/main" id="{683EA3CF-4EEF-B945-93AA-5C2C712A1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066800"/>
            <a:ext cx="1641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Metabolic</a:t>
            </a:r>
          </a:p>
          <a:p>
            <a:r>
              <a:rPr lang="en-US" altLang="en-US" u="none"/>
              <a:t>rate</a:t>
            </a:r>
          </a:p>
        </p:txBody>
      </p:sp>
      <p:grpSp>
        <p:nvGrpSpPr>
          <p:cNvPr id="63495" name="Group 15">
            <a:extLst>
              <a:ext uri="{FF2B5EF4-FFF2-40B4-BE49-F238E27FC236}">
                <a16:creationId xmlns:a16="http://schemas.microsoft.com/office/drawing/2014/main" id="{AD87A647-EF21-BF43-9C9A-B903FABC62A9}"/>
              </a:ext>
            </a:extLst>
          </p:cNvPr>
          <p:cNvGrpSpPr>
            <a:grpSpLocks/>
          </p:cNvGrpSpPr>
          <p:nvPr/>
        </p:nvGrpSpPr>
        <p:grpSpPr bwMode="auto">
          <a:xfrm>
            <a:off x="4462463" y="4265613"/>
            <a:ext cx="1785937" cy="763587"/>
            <a:chOff x="4114800" y="3581400"/>
            <a:chExt cx="1786500" cy="763588"/>
          </a:xfrm>
        </p:grpSpPr>
        <p:cxnSp>
          <p:nvCxnSpPr>
            <p:cNvPr id="63499" name="Straight Connector 11">
              <a:extLst>
                <a:ext uri="{FF2B5EF4-FFF2-40B4-BE49-F238E27FC236}">
                  <a16:creationId xmlns:a16="http://schemas.microsoft.com/office/drawing/2014/main" id="{51A402EB-37E2-3541-B03F-A960EA5C06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14800" y="3581400"/>
              <a:ext cx="1143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0" name="Straight Connector 13">
              <a:extLst>
                <a:ext uri="{FF2B5EF4-FFF2-40B4-BE49-F238E27FC236}">
                  <a16:creationId xmlns:a16="http://schemas.microsoft.com/office/drawing/2014/main" id="{18FCCFE6-7D9F-A446-AC29-CAF4738984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14800" y="4343400"/>
              <a:ext cx="11430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01" name="TextBox 14">
              <a:extLst>
                <a:ext uri="{FF2B5EF4-FFF2-40B4-BE49-F238E27FC236}">
                  <a16:creationId xmlns:a16="http://schemas.microsoft.com/office/drawing/2014/main" id="{51FAC398-183B-9840-8AAA-87EBDE225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43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u="none"/>
                <a:t>3/4</a:t>
              </a:r>
            </a:p>
          </p:txBody>
        </p:sp>
      </p:grpSp>
      <p:sp>
        <p:nvSpPr>
          <p:cNvPr id="63496" name="TextBox 16">
            <a:extLst>
              <a:ext uri="{FF2B5EF4-FFF2-40B4-BE49-F238E27FC236}">
                <a16:creationId xmlns:a16="http://schemas.microsoft.com/office/drawing/2014/main" id="{43416CF8-1B0A-7F4B-988C-835A50A7C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5791200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mass</a:t>
            </a:r>
          </a:p>
        </p:txBody>
      </p:sp>
      <p:sp>
        <p:nvSpPr>
          <p:cNvPr id="63497" name="Title 1">
            <a:extLst>
              <a:ext uri="{FF2B5EF4-FFF2-40B4-BE49-F238E27FC236}">
                <a16:creationId xmlns:a16="http://schemas.microsoft.com/office/drawing/2014/main" id="{89CD5DBC-CA62-3F44-8596-EB52CD6E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3498" name="TextBox 12">
            <a:extLst>
              <a:ext uri="{FF2B5EF4-FFF2-40B4-BE49-F238E27FC236}">
                <a16:creationId xmlns:a16="http://schemas.microsoft.com/office/drawing/2014/main" id="{8CC8856B-0448-374C-96B5-E3571FB71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10325"/>
            <a:ext cx="9144000" cy="523875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http://universe-review.ca /R10-35-metabolic.htm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>
            <a:extLst>
              <a:ext uri="{FF2B5EF4-FFF2-40B4-BE49-F238E27FC236}">
                <a16:creationId xmlns:a16="http://schemas.microsoft.com/office/drawing/2014/main" id="{A7BA248E-ADCB-7D40-9044-19808A57E0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64515" name="Footer Placeholder 4">
            <a:extLst>
              <a:ext uri="{FF2B5EF4-FFF2-40B4-BE49-F238E27FC236}">
                <a16:creationId xmlns:a16="http://schemas.microsoft.com/office/drawing/2014/main" id="{A517B87A-5E91-F049-B053-7EC25B38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64516" name="Slide Number Placeholder 5">
            <a:extLst>
              <a:ext uri="{FF2B5EF4-FFF2-40B4-BE49-F238E27FC236}">
                <a16:creationId xmlns:a16="http://schemas.microsoft.com/office/drawing/2014/main" id="{96F170FC-0ABA-F24E-A6AD-02EA558E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EC3BB89-448F-F549-860F-C4CA6ACED25F}" type="slidenum">
              <a:rPr lang="en-US" altLang="en-US" sz="1400" u="none"/>
              <a:pPr/>
              <a:t>57</a:t>
            </a:fld>
            <a:endParaRPr lang="en-US" altLang="en-US" sz="1400" u="none"/>
          </a:p>
        </p:txBody>
      </p:sp>
      <p:pic>
        <p:nvPicPr>
          <p:cNvPr id="64517" name="Picture 12" descr="I10-83-metabolic.jpg">
            <a:extLst>
              <a:ext uri="{FF2B5EF4-FFF2-40B4-BE49-F238E27FC236}">
                <a16:creationId xmlns:a16="http://schemas.microsoft.com/office/drawing/2014/main" id="{D673D269-F33D-BE46-8131-4ECD05C50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4025"/>
            <a:ext cx="7620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Box 9">
            <a:extLst>
              <a:ext uri="{FF2B5EF4-FFF2-40B4-BE49-F238E27FC236}">
                <a16:creationId xmlns:a16="http://schemas.microsoft.com/office/drawing/2014/main" id="{87440614-44A0-9A4B-B3E5-F44ABC35A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066800"/>
            <a:ext cx="1641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Metabolic</a:t>
            </a:r>
          </a:p>
          <a:p>
            <a:r>
              <a:rPr lang="en-US" altLang="en-US" u="none"/>
              <a:t>rate</a:t>
            </a:r>
          </a:p>
        </p:txBody>
      </p:sp>
      <p:grpSp>
        <p:nvGrpSpPr>
          <p:cNvPr id="64519" name="Group 15">
            <a:extLst>
              <a:ext uri="{FF2B5EF4-FFF2-40B4-BE49-F238E27FC236}">
                <a16:creationId xmlns:a16="http://schemas.microsoft.com/office/drawing/2014/main" id="{87EFC588-E02B-734E-9787-0B6AB655980C}"/>
              </a:ext>
            </a:extLst>
          </p:cNvPr>
          <p:cNvGrpSpPr>
            <a:grpSpLocks/>
          </p:cNvGrpSpPr>
          <p:nvPr/>
        </p:nvGrpSpPr>
        <p:grpSpPr bwMode="auto">
          <a:xfrm>
            <a:off x="4462463" y="4265613"/>
            <a:ext cx="1785937" cy="763587"/>
            <a:chOff x="4114800" y="3581400"/>
            <a:chExt cx="1786500" cy="763588"/>
          </a:xfrm>
        </p:grpSpPr>
        <p:cxnSp>
          <p:nvCxnSpPr>
            <p:cNvPr id="64523" name="Straight Connector 11">
              <a:extLst>
                <a:ext uri="{FF2B5EF4-FFF2-40B4-BE49-F238E27FC236}">
                  <a16:creationId xmlns:a16="http://schemas.microsoft.com/office/drawing/2014/main" id="{57E77231-AC19-1C4E-BE84-C9A11A05CC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14800" y="3581400"/>
              <a:ext cx="1143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4" name="Straight Connector 13">
              <a:extLst>
                <a:ext uri="{FF2B5EF4-FFF2-40B4-BE49-F238E27FC236}">
                  <a16:creationId xmlns:a16="http://schemas.microsoft.com/office/drawing/2014/main" id="{8078B99C-BFDB-4640-AEE5-F3E2B9DF43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14800" y="4343400"/>
              <a:ext cx="11430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5" name="TextBox 14">
              <a:extLst>
                <a:ext uri="{FF2B5EF4-FFF2-40B4-BE49-F238E27FC236}">
                  <a16:creationId xmlns:a16="http://schemas.microsoft.com/office/drawing/2014/main" id="{C658C950-EA24-A745-9E00-A9E51DFB4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43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u="none"/>
                <a:t>3/4</a:t>
              </a:r>
            </a:p>
          </p:txBody>
        </p:sp>
      </p:grpSp>
      <p:sp>
        <p:nvSpPr>
          <p:cNvPr id="64520" name="TextBox 16">
            <a:extLst>
              <a:ext uri="{FF2B5EF4-FFF2-40B4-BE49-F238E27FC236}">
                <a16:creationId xmlns:a16="http://schemas.microsoft.com/office/drawing/2014/main" id="{CEA2C75B-1803-BD46-88A0-6A462208E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5791200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mass</a:t>
            </a:r>
          </a:p>
        </p:txBody>
      </p:sp>
      <p:sp>
        <p:nvSpPr>
          <p:cNvPr id="64521" name="Title 1">
            <a:extLst>
              <a:ext uri="{FF2B5EF4-FFF2-40B4-BE49-F238E27FC236}">
                <a16:creationId xmlns:a16="http://schemas.microsoft.com/office/drawing/2014/main" id="{D3444AF4-60A8-9349-88B4-BD60D593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Kleiberg’s law</a:t>
            </a:r>
          </a:p>
        </p:txBody>
      </p:sp>
      <p:sp>
        <p:nvSpPr>
          <p:cNvPr id="64522" name="TextBox 15">
            <a:extLst>
              <a:ext uri="{FF2B5EF4-FFF2-40B4-BE49-F238E27FC236}">
                <a16:creationId xmlns:a16="http://schemas.microsoft.com/office/drawing/2014/main" id="{410FA975-B918-8B4F-AD96-60D7AAF32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10325"/>
            <a:ext cx="9144000" cy="523875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http://universe-review.ca /R10-35-metabolic.htm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380" y="944880"/>
            <a:ext cx="6624320" cy="4968240"/>
          </a:xfrm>
          <a:noFill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46378" y="4496048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🇱🇷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176215" y="1595437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🇨🇳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851202" y="4677074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🇷🇺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288195" y="2311348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🇮🇳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12814</TotalTime>
  <Words>1526</Words>
  <Application>Microsoft Macintosh PowerPoint</Application>
  <PresentationFormat>On-screen Show (4:3)</PresentationFormat>
  <Paragraphs>387</Paragraphs>
  <Slides>57</Slides>
  <Notes>8</Notes>
  <HiddenSlides>6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  <vt:variant>
        <vt:lpstr>Custom Shows</vt:lpstr>
      </vt:variant>
      <vt:variant>
        <vt:i4>1</vt:i4>
      </vt:variant>
    </vt:vector>
  </HeadingPairs>
  <TitlesOfParts>
    <vt:vector size="61" baseType="lpstr">
      <vt:lpstr>Arial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Q1) definition</vt:lpstr>
      <vt:lpstr>Q1) definition</vt:lpstr>
      <vt:lpstr>Q1: rules?</vt:lpstr>
      <vt:lpstr>Q1: rules?</vt:lpstr>
      <vt:lpstr>Q1) rules?</vt:lpstr>
      <vt:lpstr>For fun: identification</vt:lpstr>
      <vt:lpstr>Q1) rules?</vt:lpstr>
      <vt:lpstr>Q1) rules?</vt:lpstr>
      <vt:lpstr>Q1) rules?</vt:lpstr>
      <vt:lpstr>Q1) rules</vt:lpstr>
      <vt:lpstr>Q1) rules?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PowerPoint Presentation</vt:lpstr>
      <vt:lpstr>PowerPoint Presentation</vt:lpstr>
      <vt:lpstr>PowerPoint Presentation</vt:lpstr>
      <vt:lpstr>Q2) automation?</vt:lpstr>
      <vt:lpstr>Q2.2) patterns &lt;-&gt; compression</vt:lpstr>
      <vt:lpstr>… compression is undecidable!</vt:lpstr>
      <vt:lpstr>… compression is undecidable!</vt:lpstr>
      <vt:lpstr>PowerPoint Presentation</vt:lpstr>
      <vt:lpstr>Roadmap</vt:lpstr>
      <vt:lpstr>PowerPoint Presentation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How can we find better models?</vt:lpstr>
      <vt:lpstr>PowerPoint Presentation</vt:lpstr>
      <vt:lpstr>Recall: Problem #1</vt:lpstr>
      <vt:lpstr>How to forecast?</vt:lpstr>
      <vt:lpstr>ARIMA pitfall</vt:lpstr>
      <vt:lpstr>ARIMA pitfall</vt:lpstr>
      <vt:lpstr>PowerPoint Presentation</vt:lpstr>
      <vt:lpstr>Thank you!</vt:lpstr>
      <vt:lpstr>PowerPoint Presentation</vt:lpstr>
      <vt:lpstr>Let’s see some examples of models</vt:lpstr>
      <vt:lpstr>Let’s see some examples of models</vt:lpstr>
      <vt:lpstr>Let’s see some examples of models</vt:lpstr>
      <vt:lpstr>Let’s see some examples of models</vt:lpstr>
      <vt:lpstr>Let’s see some examples of models</vt:lpstr>
      <vt:lpstr>Let’s see some examples of models</vt:lpstr>
      <vt:lpstr>Kleiberg’s law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1968</cp:revision>
  <cp:lastPrinted>2016-06-19T14:14:08Z</cp:lastPrinted>
  <dcterms:created xsi:type="dcterms:W3CDTF">2017-06-13T01:24:20Z</dcterms:created>
  <dcterms:modified xsi:type="dcterms:W3CDTF">2021-05-02T23:07:04Z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